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handoutMasterIdLst>
    <p:handoutMasterId r:id="rId18"/>
  </p:handoutMasterIdLst>
  <p:sldIdLst>
    <p:sldId id="256" r:id="rId5"/>
    <p:sldId id="257" r:id="rId6"/>
    <p:sldId id="269" r:id="rId7"/>
    <p:sldId id="265" r:id="rId8"/>
    <p:sldId id="270" r:id="rId9"/>
    <p:sldId id="268" r:id="rId10"/>
    <p:sldId id="266" r:id="rId11"/>
    <p:sldId id="259" r:id="rId12"/>
    <p:sldId id="260" r:id="rId13"/>
    <p:sldId id="272" r:id="rId14"/>
    <p:sldId id="273" r:id="rId15"/>
    <p:sldId id="27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62AB"/>
    <a:srgbClr val="0E4A7F"/>
    <a:srgbClr val="0072DA"/>
    <a:srgbClr val="06D0FF"/>
    <a:srgbClr val="FF9E25"/>
    <a:srgbClr val="002259"/>
    <a:srgbClr val="0577FF"/>
    <a:srgbClr val="44B8F3"/>
    <a:srgbClr val="001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36"/>
    <p:restoredTop sz="96327"/>
  </p:normalViewPr>
  <p:slideViewPr>
    <p:cSldViewPr snapToGrid="0">
      <p:cViewPr varScale="1">
        <p:scale>
          <a:sx n="123" d="100"/>
          <a:sy n="123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DC9D53-1C44-A149-8521-73A5DECF98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7BD8B-6680-964C-86EE-0E5328D47E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A021C-D85A-3247-B97F-26B6D01B6EEA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D9750-C7EC-C749-B65B-4D992B0558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38EA0-F350-0A40-B18F-48CFA6C0A0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93D6E-9621-B146-A099-B293E1D72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24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35DF8B-8B05-2314-1C1C-237EF23F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5552" y="4750419"/>
            <a:ext cx="6564350" cy="921835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06D0FF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1FFC4E5-2EB6-5776-7689-C721398F0D35}"/>
              </a:ext>
            </a:extLst>
          </p:cNvPr>
          <p:cNvSpPr txBox="1">
            <a:spLocks/>
          </p:cNvSpPr>
          <p:nvPr userDrawn="1"/>
        </p:nvSpPr>
        <p:spPr>
          <a:xfrm>
            <a:off x="4735552" y="6190347"/>
            <a:ext cx="6564350" cy="324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Montserrat Light" pitchFamily="2" charset="77"/>
              </a:rPr>
              <a:t>North American Neuromodulation Society 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b="0" i="0" dirty="0">
                <a:solidFill>
                  <a:schemeClr val="bg1"/>
                </a:solidFill>
                <a:latin typeface="Montserrat Light" pitchFamily="2" charset="77"/>
              </a:rPr>
              <a:t>  2025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198837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0473-3C09-8095-6A4F-EF34FC045A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426" y="1709738"/>
            <a:ext cx="10981148" cy="2852737"/>
          </a:xfrm>
        </p:spPr>
        <p:txBody>
          <a:bodyPr anchor="b"/>
          <a:lstStyle>
            <a:lvl1pPr>
              <a:defRPr sz="6000">
                <a:solidFill>
                  <a:srgbClr val="0D62A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65A55-1A93-4ABA-04E6-9E97023A22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5426" y="4589463"/>
            <a:ext cx="10981148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25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41B403F-ED4F-80F6-CB72-D9EB8899747E}"/>
              </a:ext>
            </a:extLst>
          </p:cNvPr>
          <p:cNvSpPr txBox="1">
            <a:spLocks/>
          </p:cNvSpPr>
          <p:nvPr userDrawn="1"/>
        </p:nvSpPr>
        <p:spPr>
          <a:xfrm>
            <a:off x="626300" y="6190347"/>
            <a:ext cx="5606249" cy="324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89AF-B076-8040-B6E0-93CFC94556A9}" type="slidenum">
              <a:rPr lang="en-US" sz="1000" b="0" i="0" smtClean="0">
                <a:solidFill>
                  <a:srgbClr val="0E4A7F"/>
                </a:solidFill>
                <a:latin typeface="Montserrat Medium" pitchFamily="2" charset="77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NANS 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 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 2025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215243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70B0-289C-3D74-C620-6EF3122AB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D62A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0140-04EE-86CA-D86C-B34030EC6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01" y="1825624"/>
            <a:ext cx="10960274" cy="4041775"/>
          </a:xfrm>
        </p:spPr>
        <p:txBody>
          <a:bodyPr/>
          <a:lstStyle>
            <a:lvl1pPr>
              <a:buClr>
                <a:srgbClr val="06D0FF"/>
              </a:buClr>
              <a:defRPr>
                <a:solidFill>
                  <a:srgbClr val="002259"/>
                </a:solidFill>
              </a:defRPr>
            </a:lvl1pPr>
            <a:lvl2pPr>
              <a:buClr>
                <a:srgbClr val="06D0FF"/>
              </a:buClr>
              <a:defRPr>
                <a:solidFill>
                  <a:srgbClr val="002259"/>
                </a:solidFill>
              </a:defRPr>
            </a:lvl2pPr>
            <a:lvl3pPr>
              <a:buClr>
                <a:srgbClr val="06D0FF"/>
              </a:buClr>
              <a:defRPr>
                <a:solidFill>
                  <a:srgbClr val="002259"/>
                </a:solidFill>
              </a:defRPr>
            </a:lvl3pPr>
            <a:lvl4pPr>
              <a:buClr>
                <a:srgbClr val="06D0FF"/>
              </a:buClr>
              <a:defRPr>
                <a:solidFill>
                  <a:srgbClr val="002259"/>
                </a:solidFill>
              </a:defRPr>
            </a:lvl4pPr>
            <a:lvl5pPr>
              <a:buClr>
                <a:srgbClr val="06D0FF"/>
              </a:buClr>
              <a:defRPr>
                <a:solidFill>
                  <a:srgbClr val="0022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6431F7F-379A-0CD8-C307-F37E88EE5765}"/>
              </a:ext>
            </a:extLst>
          </p:cNvPr>
          <p:cNvSpPr txBox="1">
            <a:spLocks/>
          </p:cNvSpPr>
          <p:nvPr userDrawn="1"/>
        </p:nvSpPr>
        <p:spPr>
          <a:xfrm>
            <a:off x="626300" y="6190347"/>
            <a:ext cx="5606249" cy="324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89AF-B076-8040-B6E0-93CFC94556A9}" type="slidenum">
              <a:rPr lang="en-US" sz="1000" b="0" i="0" smtClean="0">
                <a:solidFill>
                  <a:srgbClr val="0E4A7F"/>
                </a:solidFill>
                <a:latin typeface="Montserrat Medium" pitchFamily="2" charset="77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NANS 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  2025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4089458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80EF-BB7D-A867-F0FE-4D12E698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01" y="365125"/>
            <a:ext cx="10960273" cy="1325563"/>
          </a:xfrm>
        </p:spPr>
        <p:txBody>
          <a:bodyPr/>
          <a:lstStyle>
            <a:lvl1pPr>
              <a:defRPr>
                <a:solidFill>
                  <a:srgbClr val="0D62A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7167-17B4-302A-69DA-71DC8A948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302" y="1690687"/>
            <a:ext cx="5371274" cy="81438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6D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F5D9A-71A1-282E-71A8-570DC5FDD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02" y="2505075"/>
            <a:ext cx="5371274" cy="3684588"/>
          </a:xfrm>
        </p:spPr>
        <p:txBody>
          <a:bodyPr/>
          <a:lstStyle>
            <a:lvl1pPr>
              <a:buClr>
                <a:srgbClr val="06D0FF"/>
              </a:buClr>
              <a:defRPr>
                <a:solidFill>
                  <a:srgbClr val="002259"/>
                </a:solidFill>
              </a:defRPr>
            </a:lvl1pPr>
            <a:lvl2pPr>
              <a:buClr>
                <a:srgbClr val="06D0FF"/>
              </a:buClr>
              <a:defRPr>
                <a:solidFill>
                  <a:srgbClr val="002259"/>
                </a:solidFill>
              </a:defRPr>
            </a:lvl2pPr>
            <a:lvl3pPr>
              <a:buClr>
                <a:srgbClr val="06D0FF"/>
              </a:buClr>
              <a:defRPr>
                <a:solidFill>
                  <a:srgbClr val="002259"/>
                </a:solidFill>
              </a:defRPr>
            </a:lvl3pPr>
            <a:lvl4pPr>
              <a:buClr>
                <a:srgbClr val="06D0FF"/>
              </a:buClr>
              <a:defRPr>
                <a:solidFill>
                  <a:srgbClr val="002259"/>
                </a:solidFill>
              </a:defRPr>
            </a:lvl4pPr>
            <a:lvl5pPr>
              <a:buClr>
                <a:srgbClr val="06D0FF"/>
              </a:buClr>
              <a:defRPr>
                <a:solidFill>
                  <a:srgbClr val="0022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66F56-FB55-555C-24F7-D0A3AB486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414374" cy="81438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6D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8C2B0-8EEE-F600-27DA-972FF341F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4374" cy="3684588"/>
          </a:xfrm>
        </p:spPr>
        <p:txBody>
          <a:bodyPr/>
          <a:lstStyle>
            <a:lvl1pPr>
              <a:buClr>
                <a:srgbClr val="06D0FF"/>
              </a:buClr>
              <a:defRPr>
                <a:solidFill>
                  <a:srgbClr val="002259"/>
                </a:solidFill>
              </a:defRPr>
            </a:lvl1pPr>
            <a:lvl2pPr>
              <a:buClr>
                <a:srgbClr val="06D0FF"/>
              </a:buClr>
              <a:defRPr>
                <a:solidFill>
                  <a:srgbClr val="002259"/>
                </a:solidFill>
              </a:defRPr>
            </a:lvl2pPr>
            <a:lvl3pPr>
              <a:buClr>
                <a:srgbClr val="06D0FF"/>
              </a:buClr>
              <a:defRPr>
                <a:solidFill>
                  <a:srgbClr val="002259"/>
                </a:solidFill>
              </a:defRPr>
            </a:lvl3pPr>
            <a:lvl4pPr>
              <a:buClr>
                <a:srgbClr val="06D0FF"/>
              </a:buClr>
              <a:defRPr>
                <a:solidFill>
                  <a:srgbClr val="002259"/>
                </a:solidFill>
              </a:defRPr>
            </a:lvl4pPr>
            <a:lvl5pPr>
              <a:buClr>
                <a:srgbClr val="06D0FF"/>
              </a:buClr>
              <a:defRPr>
                <a:solidFill>
                  <a:srgbClr val="0022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3EA3B0D-FE58-CC42-9DEF-590880B550F6}"/>
              </a:ext>
            </a:extLst>
          </p:cNvPr>
          <p:cNvSpPr txBox="1">
            <a:spLocks/>
          </p:cNvSpPr>
          <p:nvPr userDrawn="1"/>
        </p:nvSpPr>
        <p:spPr>
          <a:xfrm>
            <a:off x="626300" y="6190347"/>
            <a:ext cx="5606249" cy="324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89AF-B076-8040-B6E0-93CFC94556A9}" type="slidenum">
              <a:rPr lang="en-US" sz="1000" b="0" i="0" smtClean="0">
                <a:solidFill>
                  <a:srgbClr val="0E4A7F"/>
                </a:solidFill>
                <a:latin typeface="Montserrat Medium" pitchFamily="2" charset="77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NANS 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  2025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1299621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DBF5B-B32A-777A-7D42-65D581A19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301" y="1825625"/>
            <a:ext cx="5393499" cy="4351338"/>
          </a:xfrm>
        </p:spPr>
        <p:txBody>
          <a:bodyPr/>
          <a:lstStyle>
            <a:lvl1pPr>
              <a:buClr>
                <a:srgbClr val="06D0FF"/>
              </a:buClr>
              <a:defRPr/>
            </a:lvl1pPr>
            <a:lvl2pPr>
              <a:buClr>
                <a:srgbClr val="06D0FF"/>
              </a:buClr>
              <a:defRPr/>
            </a:lvl2pPr>
            <a:lvl3pPr>
              <a:buClr>
                <a:srgbClr val="06D0FF"/>
              </a:buClr>
              <a:defRPr/>
            </a:lvl3pPr>
            <a:lvl4pPr>
              <a:buClr>
                <a:srgbClr val="06D0FF"/>
              </a:buClr>
              <a:defRPr/>
            </a:lvl4pPr>
            <a:lvl5pPr>
              <a:buClr>
                <a:srgbClr val="06D0FF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1D2C2-D32B-3894-4556-8293B2630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4374" cy="4351338"/>
          </a:xfrm>
        </p:spPr>
        <p:txBody>
          <a:bodyPr/>
          <a:lstStyle>
            <a:lvl1pPr>
              <a:buClr>
                <a:srgbClr val="06D0FF"/>
              </a:buClr>
              <a:defRPr/>
            </a:lvl1pPr>
            <a:lvl2pPr>
              <a:buClr>
                <a:srgbClr val="06D0FF"/>
              </a:buClr>
              <a:defRPr/>
            </a:lvl2pPr>
            <a:lvl3pPr>
              <a:buClr>
                <a:srgbClr val="06D0FF"/>
              </a:buClr>
              <a:defRPr/>
            </a:lvl3pPr>
            <a:lvl4pPr>
              <a:buClr>
                <a:srgbClr val="06D0FF"/>
              </a:buClr>
              <a:defRPr/>
            </a:lvl4pPr>
            <a:lvl5pPr>
              <a:buClr>
                <a:srgbClr val="06D0FF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CB72A3C-AF24-120F-FD7D-CEAEC980C93B}"/>
              </a:ext>
            </a:extLst>
          </p:cNvPr>
          <p:cNvSpPr txBox="1">
            <a:spLocks/>
          </p:cNvSpPr>
          <p:nvPr userDrawn="1"/>
        </p:nvSpPr>
        <p:spPr>
          <a:xfrm>
            <a:off x="626300" y="6190347"/>
            <a:ext cx="5606249" cy="324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89AF-B076-8040-B6E0-93CFC94556A9}" type="slidenum">
              <a:rPr lang="en-US" sz="1000" b="0" i="0" smtClean="0">
                <a:solidFill>
                  <a:schemeClr val="bg1"/>
                </a:solidFill>
                <a:latin typeface="Montserrat Medium" pitchFamily="2" charset="77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chemeClr val="bg1"/>
                </a:solidFill>
                <a:latin typeface="Montserrat Light" pitchFamily="2" charset="77"/>
              </a:rPr>
              <a:t>NANS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 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  </a:t>
            </a:r>
            <a:r>
              <a:rPr lang="en-US" sz="1000" b="0" i="0" dirty="0">
                <a:solidFill>
                  <a:schemeClr val="bg1"/>
                </a:solidFill>
                <a:latin typeface="Montserrat Light" pitchFamily="2" charset="77"/>
              </a:rPr>
              <a:t>2025 Annual Meeting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3F4A2-8411-044B-A8B2-8DE923A4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3011-C203-9348-BE62-5175C5DB00A9}" type="datetimeFigureOut">
              <a:rPr lang="en-US" smtClean="0"/>
              <a:pPr/>
              <a:t>12/13/24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CF6AF-5136-8A4D-A5DC-CBD0FD8D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53868-4112-044A-9F8A-550EDBA2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DE16-5D43-2B44-BDA0-70C7064BBE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44B900-A733-7A4E-A665-20963328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62A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304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DAAF-5571-59DE-C074-B63661866A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D62A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F762D9-1DD5-AAC0-A9C4-C44031DC86C2}"/>
              </a:ext>
            </a:extLst>
          </p:cNvPr>
          <p:cNvSpPr txBox="1">
            <a:spLocks/>
          </p:cNvSpPr>
          <p:nvPr userDrawn="1"/>
        </p:nvSpPr>
        <p:spPr>
          <a:xfrm>
            <a:off x="626300" y="6190347"/>
            <a:ext cx="5606249" cy="324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89AF-B076-8040-B6E0-93CFC94556A9}" type="slidenum">
              <a:rPr lang="en-US" sz="1000" b="0" i="0" smtClean="0">
                <a:solidFill>
                  <a:srgbClr val="0E4A7F"/>
                </a:solidFill>
                <a:latin typeface="Montserrat Medium" pitchFamily="2" charset="77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i="0" dirty="0">
                <a:solidFill>
                  <a:srgbClr val="0E4A7F"/>
                </a:solidFill>
              </a:rPr>
              <a:t> 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NANS  </a:t>
            </a:r>
            <a:r>
              <a:rPr lang="en-US" sz="1000" b="0" i="0" dirty="0">
                <a:solidFill>
                  <a:srgbClr val="06D0FF"/>
                </a:solidFill>
                <a:latin typeface="Montserrat Light" pitchFamily="2" charset="77"/>
              </a:rPr>
              <a:t>|</a:t>
            </a:r>
            <a:r>
              <a:rPr lang="en-US" sz="1000" b="0" i="0" dirty="0">
                <a:solidFill>
                  <a:srgbClr val="0E4A7F"/>
                </a:solidFill>
                <a:latin typeface="Montserrat Light" pitchFamily="2" charset="77"/>
              </a:rPr>
              <a:t>  2025 Annual Meeting</a:t>
            </a:r>
          </a:p>
        </p:txBody>
      </p:sp>
    </p:spTree>
    <p:extLst>
      <p:ext uri="{BB962C8B-B14F-4D97-AF65-F5344CB8AC3E}">
        <p14:creationId xmlns:p14="http://schemas.microsoft.com/office/powerpoint/2010/main" val="2829190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B337E6-196F-5A00-B49A-1B0195A5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01" y="365125"/>
            <a:ext cx="109602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F40E2-795C-0CF3-0CEB-2A312DFC2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301" y="1825625"/>
            <a:ext cx="109602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8853-27F9-00C0-185A-221744E45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5426" y="6356350"/>
            <a:ext cx="2975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9B573011-C203-9348-BE62-5175C5DB00A9}" type="datetimeFigureOut">
              <a:rPr lang="en-US" smtClean="0"/>
              <a:pPr/>
              <a:t>12/13/24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1BDD-0A9D-519A-FAA4-EE06A35AE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C5B39-DA19-ECC6-84EF-DBC2D17FC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3159DE16-5D43-2B44-BDA0-70C7064BBE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6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64" r:id="rId4"/>
    <p:sldLayoutId id="2147483652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0D62AB"/>
          </a:solidFill>
          <a:latin typeface="Montserrat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6D0FF"/>
        </a:buClr>
        <a:buFont typeface="Arial" panose="020B0604020202020204" pitchFamily="34" charset="0"/>
        <a:buChar char="•"/>
        <a:defRPr sz="2800" kern="1200">
          <a:solidFill>
            <a:srgbClr val="002259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6D0FF"/>
        </a:buClr>
        <a:buFont typeface="Arial" panose="020B0604020202020204" pitchFamily="34" charset="0"/>
        <a:buChar char="•"/>
        <a:defRPr sz="2400" kern="1200">
          <a:solidFill>
            <a:srgbClr val="002259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6D0FF"/>
        </a:buClr>
        <a:buFont typeface="Arial" panose="020B0604020202020204" pitchFamily="34" charset="0"/>
        <a:buChar char="•"/>
        <a:defRPr sz="2000" kern="1200">
          <a:solidFill>
            <a:srgbClr val="002259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6D0FF"/>
        </a:buClr>
        <a:buFont typeface="Arial" panose="020B0604020202020204" pitchFamily="34" charset="0"/>
        <a:buChar char="•"/>
        <a:defRPr sz="1800" kern="1200">
          <a:solidFill>
            <a:srgbClr val="002259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6D0FF"/>
        </a:buClr>
        <a:buFont typeface="Arial" panose="020B0604020202020204" pitchFamily="34" charset="0"/>
        <a:buChar char="•"/>
        <a:defRPr sz="1800" kern="1200">
          <a:solidFill>
            <a:srgbClr val="002259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C274CE-4A32-27F7-13EA-A87CCDBD31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Mechanisms of Ultrasound-induced Changes in Brain Rhythms and Connectivity</a:t>
            </a:r>
          </a:p>
          <a:p>
            <a:r>
              <a:rPr lang="en-US" dirty="0"/>
              <a:t>Session: Ultrasound for Neuromodulation</a:t>
            </a:r>
          </a:p>
          <a:p>
            <a:r>
              <a:rPr lang="en-US" dirty="0"/>
              <a:t>Saturday February 1, 2025</a:t>
            </a:r>
          </a:p>
          <a:p>
            <a:r>
              <a:rPr lang="en-US" dirty="0"/>
              <a:t>3:35 PM – 3:50 PM</a:t>
            </a:r>
          </a:p>
        </p:txBody>
      </p:sp>
    </p:spTree>
    <p:extLst>
      <p:ext uri="{BB962C8B-B14F-4D97-AF65-F5344CB8AC3E}">
        <p14:creationId xmlns:p14="http://schemas.microsoft.com/office/powerpoint/2010/main" val="1332525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48B5F-B712-872A-E0FF-AD9842FF8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CBEF-DC41-C35F-1F0C-93B513C8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63" y="81346"/>
            <a:ext cx="10960274" cy="1325563"/>
          </a:xfrm>
        </p:spPr>
        <p:txBody>
          <a:bodyPr/>
          <a:lstStyle/>
          <a:p>
            <a:r>
              <a:rPr lang="en-US" dirty="0"/>
              <a:t>Dynamics of connectivity with </a:t>
            </a:r>
            <a:r>
              <a:rPr lang="en-US" dirty="0" err="1"/>
              <a:t>sgACC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E468D-17A9-2078-A000-C8BBBD35DB40}"/>
              </a:ext>
            </a:extLst>
          </p:cNvPr>
          <p:cNvSpPr txBox="1"/>
          <p:nvPr/>
        </p:nvSpPr>
        <p:spPr>
          <a:xfrm>
            <a:off x="1298864" y="1406909"/>
            <a:ext cx="93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Time course of functional connectivity shows slow increase. </a:t>
            </a:r>
          </a:p>
        </p:txBody>
      </p:sp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B55DC59-92D5-0B8E-B6F1-4268BFB2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33" y="1972482"/>
            <a:ext cx="8598041" cy="35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95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8388F-9522-DE98-9C2C-18068B70F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79A7-E7C1-AD69-A88F-2B22DE47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63" y="81346"/>
            <a:ext cx="10960274" cy="1325563"/>
          </a:xfrm>
        </p:spPr>
        <p:txBody>
          <a:bodyPr/>
          <a:lstStyle/>
          <a:p>
            <a:r>
              <a:rPr lang="en-US" dirty="0"/>
              <a:t>Dynamics of BOLD during sonication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C14A1-220C-E138-CD0B-4AE78F090683}"/>
              </a:ext>
            </a:extLst>
          </p:cNvPr>
          <p:cNvSpPr txBox="1"/>
          <p:nvPr/>
        </p:nvSpPr>
        <p:spPr>
          <a:xfrm>
            <a:off x="1663982" y="1083743"/>
            <a:ext cx="8864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Relative to sham, BOLD signal shows greater amplitude and less variability during sonication. BOLD signal declines immediately following sonication. 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F1963CC-D7E3-7395-74A3-C6214CC5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30" y="1730074"/>
            <a:ext cx="6934119" cy="41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1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8FD1C-23B1-39BB-48F3-59765C58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829B1-508E-F699-5A70-02832DE8B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C4F10-A002-464B-BA06-0947DAD0C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68343" y="5866006"/>
            <a:ext cx="5371274" cy="99057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2EB14-8408-CA4D-CC4B-4937589A9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426" y="1304146"/>
            <a:ext cx="10939398" cy="814387"/>
          </a:xfrm>
        </p:spPr>
        <p:txBody>
          <a:bodyPr/>
          <a:lstStyle/>
          <a:p>
            <a:r>
              <a:rPr lang="en-US" dirty="0"/>
              <a:t>What does an increase in connectivity </a:t>
            </a:r>
            <a:r>
              <a:rPr lang="en-US" i="1" dirty="0"/>
              <a:t>mean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670BE-E9F7-8DD9-91B9-8B1A010D7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5425" y="2181418"/>
            <a:ext cx="10283291" cy="3684588"/>
          </a:xfrm>
        </p:spPr>
        <p:txBody>
          <a:bodyPr>
            <a:normAutofit/>
          </a:bodyPr>
          <a:lstStyle/>
          <a:p>
            <a:r>
              <a:rPr lang="en-US" sz="2000" dirty="0"/>
              <a:t>Increased FC with the </a:t>
            </a:r>
            <a:r>
              <a:rPr lang="en-US" sz="2000" dirty="0" err="1"/>
              <a:t>sgACC</a:t>
            </a:r>
            <a:r>
              <a:rPr lang="en-US" sz="2000" dirty="0"/>
              <a:t> could signify its greater integration into large-scale brain networks:</a:t>
            </a:r>
          </a:p>
          <a:p>
            <a:pPr lvl="1"/>
            <a:r>
              <a:rPr lang="en-US" sz="1600" dirty="0"/>
              <a:t>Default Mode Network (DMN), associated with self-referential thinking and emotional processing</a:t>
            </a:r>
          </a:p>
          <a:p>
            <a:pPr lvl="1"/>
            <a:r>
              <a:rPr lang="en-US" sz="1600" dirty="0"/>
              <a:t>Affective Networks: Enhanced connectivity with limbic and paralimbic structures may imply greater involvement in mood regulation and affective responses.</a:t>
            </a:r>
          </a:p>
          <a:p>
            <a:r>
              <a:rPr lang="en-US" sz="2000" dirty="0"/>
              <a:t>Increased FC may reflect improved regulation of autonomic or homeostatic functions mediated by the </a:t>
            </a:r>
            <a:r>
              <a:rPr lang="en-US" sz="2000" dirty="0" err="1"/>
              <a:t>sgACC</a:t>
            </a:r>
            <a:r>
              <a:rPr lang="en-US" sz="2000" dirty="0"/>
              <a:t>.</a:t>
            </a:r>
          </a:p>
          <a:p>
            <a:r>
              <a:rPr lang="en-US" sz="2000" dirty="0"/>
              <a:t>Increased FC indicates enhanced synchrony between local neurons within the </a:t>
            </a:r>
            <a:r>
              <a:rPr lang="en-US" sz="2000" dirty="0" err="1"/>
              <a:t>sgACC</a:t>
            </a:r>
            <a:r>
              <a:rPr lang="en-US" sz="2000" dirty="0"/>
              <a:t> and distant regions.</a:t>
            </a:r>
          </a:p>
          <a:p>
            <a:r>
              <a:rPr lang="en-US" sz="2000" dirty="0"/>
              <a:t>On a practical level, modulation of subcortical regions is feasible without neuro-navigation and with an “inexpensive” two-element transducer</a:t>
            </a:r>
          </a:p>
        </p:txBody>
      </p:sp>
    </p:spTree>
    <p:extLst>
      <p:ext uri="{BB962C8B-B14F-4D97-AF65-F5344CB8AC3E}">
        <p14:creationId xmlns:p14="http://schemas.microsoft.com/office/powerpoint/2010/main" val="83780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BF9D-5B1F-8DA5-44C4-8C415E55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46B7E-EAD4-ED6B-F4D4-8086DEF2B431}"/>
              </a:ext>
            </a:extLst>
          </p:cNvPr>
          <p:cNvSpPr txBox="1">
            <a:spLocks/>
          </p:cNvSpPr>
          <p:nvPr/>
        </p:nvSpPr>
        <p:spPr>
          <a:xfrm>
            <a:off x="560540" y="1565992"/>
            <a:ext cx="5545898" cy="814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Collaborators</a:t>
            </a:r>
          </a:p>
          <a:p>
            <a:r>
              <a:rPr lang="en-US" b="1" dirty="0"/>
              <a:t>Amilcar Malave</a:t>
            </a:r>
          </a:p>
          <a:p>
            <a:r>
              <a:rPr lang="en-US" dirty="0"/>
              <a:t>Emily Valera</a:t>
            </a:r>
          </a:p>
          <a:p>
            <a:r>
              <a:rPr lang="en-US" dirty="0"/>
              <a:t>Duke Shereen</a:t>
            </a:r>
          </a:p>
          <a:p>
            <a:r>
              <a:rPr lang="en-US" dirty="0"/>
              <a:t>Duc Nguyen</a:t>
            </a:r>
          </a:p>
          <a:p>
            <a:r>
              <a:rPr lang="en-US" dirty="0"/>
              <a:t>Elisa </a:t>
            </a:r>
            <a:r>
              <a:rPr lang="en-US" dirty="0" err="1"/>
              <a:t>Konofagou</a:t>
            </a:r>
            <a:endParaRPr lang="en-US" dirty="0"/>
          </a:p>
          <a:p>
            <a:r>
              <a:rPr lang="en-US" dirty="0"/>
              <a:t>Chat GPT-o1*</a:t>
            </a:r>
          </a:p>
          <a:p>
            <a:r>
              <a:rPr lang="en-US" dirty="0"/>
              <a:t>Claude*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9B0669F-C49B-8187-0B10-CD11B34B4EAE}"/>
              </a:ext>
            </a:extLst>
          </p:cNvPr>
          <p:cNvSpPr txBox="1">
            <a:spLocks/>
          </p:cNvSpPr>
          <p:nvPr/>
        </p:nvSpPr>
        <p:spPr>
          <a:xfrm>
            <a:off x="6355204" y="1562956"/>
            <a:ext cx="5545898" cy="814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Funding</a:t>
            </a:r>
          </a:p>
          <a:p>
            <a:r>
              <a:rPr lang="en-US" dirty="0"/>
              <a:t>NIH NIDA, NIGMS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24DDC-126F-4851-73B8-EAD96A8AB75F}"/>
              </a:ext>
            </a:extLst>
          </p:cNvPr>
          <p:cNvSpPr txBox="1"/>
          <p:nvPr/>
        </p:nvSpPr>
        <p:spPr>
          <a:xfrm>
            <a:off x="626301" y="5634243"/>
            <a:ext cx="8787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* Intelligent non-human agents that contributed to software development, image generation, and fruitful brainstorming sessions</a:t>
            </a:r>
          </a:p>
        </p:txBody>
      </p:sp>
    </p:spTree>
    <p:extLst>
      <p:ext uri="{BB962C8B-B14F-4D97-AF65-F5344CB8AC3E}">
        <p14:creationId xmlns:p14="http://schemas.microsoft.com/office/powerpoint/2010/main" val="137019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60F1-128A-9346-531A-0941EA06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Mechanisms of Ultrasound-induced Changes in Brain Rhythms and Connectivity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464AD-76D6-37AD-271B-A0CA2A8DF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Jacek Dmochowski, PhD</a:t>
            </a:r>
          </a:p>
          <a:p>
            <a:r>
              <a:rPr lang="en-US" dirty="0"/>
              <a:t>Department of Biomedical Engineering</a:t>
            </a:r>
          </a:p>
          <a:p>
            <a:r>
              <a:rPr lang="en-US" dirty="0"/>
              <a:t>City College of New York</a:t>
            </a:r>
          </a:p>
        </p:txBody>
      </p:sp>
    </p:spTree>
    <p:extLst>
      <p:ext uri="{BB962C8B-B14F-4D97-AF65-F5344CB8AC3E}">
        <p14:creationId xmlns:p14="http://schemas.microsoft.com/office/powerpoint/2010/main" val="65671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7385C-181F-E35C-B9D3-36DB36ED6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11C9-8011-E4E6-0304-D1AC3825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ultrasonic neuromodulation?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5D115-7E39-6163-BE3F-4D636B280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6437" y="1147461"/>
            <a:ext cx="5414374" cy="814387"/>
          </a:xfrm>
        </p:spPr>
        <p:txBody>
          <a:bodyPr>
            <a:normAutofit/>
          </a:bodyPr>
          <a:lstStyle/>
          <a:p>
            <a:r>
              <a:rPr lang="en-US" sz="3200" dirty="0"/>
              <a:t>Candidate mechanisms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1B63D-0A30-8832-F40A-62507B7FF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6437" y="2025951"/>
            <a:ext cx="5414374" cy="3684588"/>
          </a:xfrm>
        </p:spPr>
        <p:txBody>
          <a:bodyPr>
            <a:normAutofit/>
          </a:bodyPr>
          <a:lstStyle/>
          <a:p>
            <a:r>
              <a:rPr lang="en-US" sz="2400" dirty="0"/>
              <a:t>Heat</a:t>
            </a:r>
          </a:p>
          <a:p>
            <a:r>
              <a:rPr lang="en-US" sz="2400" dirty="0"/>
              <a:t>Cavitation</a:t>
            </a:r>
          </a:p>
          <a:p>
            <a:r>
              <a:rPr lang="en-US" sz="2400" dirty="0"/>
              <a:t>Membrane capacitance</a:t>
            </a:r>
          </a:p>
          <a:p>
            <a:r>
              <a:rPr lang="en-US" sz="2400" dirty="0"/>
              <a:t>Membrane permeability</a:t>
            </a:r>
          </a:p>
          <a:p>
            <a:r>
              <a:rPr lang="en-US" sz="2400" dirty="0"/>
              <a:t>Mechanosensitive ion channels</a:t>
            </a:r>
          </a:p>
          <a:p>
            <a:r>
              <a:rPr lang="en-US" sz="2400" dirty="0"/>
              <a:t>Flexoelectricity</a:t>
            </a:r>
          </a:p>
          <a:p>
            <a:r>
              <a:rPr lang="en-US" sz="2400" dirty="0"/>
              <a:t>Astrocytes</a:t>
            </a:r>
          </a:p>
        </p:txBody>
      </p:sp>
      <p:pic>
        <p:nvPicPr>
          <p:cNvPr id="7" name="Content Placeholder 4" descr="A human head with a wire connected to it&#10;&#10;Description automatically generated">
            <a:extLst>
              <a:ext uri="{FF2B5EF4-FFF2-40B4-BE49-F238E27FC236}">
                <a16:creationId xmlns:a16="http://schemas.microsoft.com/office/drawing/2014/main" id="{7C069B6B-7AE6-977C-3237-88C186E21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3337" y="1481932"/>
            <a:ext cx="4330163" cy="43301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9988E7-F4B9-3AFF-E958-7BB109B8C90C}"/>
              </a:ext>
            </a:extLst>
          </p:cNvPr>
          <p:cNvSpPr txBox="1"/>
          <p:nvPr/>
        </p:nvSpPr>
        <p:spPr>
          <a:xfrm>
            <a:off x="6106437" y="5165764"/>
            <a:ext cx="4035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Blackmore Ultrasound Med. Biol. 2019</a:t>
            </a:r>
          </a:p>
          <a:p>
            <a:r>
              <a:rPr lang="en-US" sz="1200" dirty="0" err="1">
                <a:latin typeface="Montserrat" pitchFamily="2" charset="77"/>
              </a:rPr>
              <a:t>Kamimura</a:t>
            </a:r>
            <a:r>
              <a:rPr lang="en-US" sz="1200" dirty="0">
                <a:latin typeface="Montserrat" pitchFamily="2" charset="77"/>
              </a:rPr>
              <a:t> </a:t>
            </a:r>
            <a:r>
              <a:rPr lang="en-US" sz="1200" b="0" i="1" dirty="0">
                <a:solidFill>
                  <a:srgbClr val="282828"/>
                </a:solidFill>
                <a:effectLst/>
                <a:latin typeface="Montserrat" pitchFamily="2" charset="77"/>
              </a:rPr>
              <a:t>Front. Phys. </a:t>
            </a:r>
            <a:r>
              <a:rPr lang="en-US" sz="1200" b="0" i="0" dirty="0">
                <a:solidFill>
                  <a:srgbClr val="282828"/>
                </a:solidFill>
                <a:effectLst/>
                <a:latin typeface="Montserrat" pitchFamily="2" charset="77"/>
              </a:rPr>
              <a:t>2020</a:t>
            </a:r>
          </a:p>
          <a:p>
            <a:r>
              <a:rPr lang="en-US" sz="1200" dirty="0" err="1">
                <a:latin typeface="Montserrat" pitchFamily="2" charset="77"/>
              </a:rPr>
              <a:t>Dell'Italia</a:t>
            </a:r>
            <a:r>
              <a:rPr lang="en-US" sz="1200" dirty="0">
                <a:latin typeface="Montserrat" pitchFamily="2" charset="77"/>
              </a:rPr>
              <a:t> </a:t>
            </a:r>
            <a:r>
              <a:rPr lang="en-US" sz="1200" i="1" dirty="0">
                <a:latin typeface="Montserrat" pitchFamily="2" charset="77"/>
              </a:rPr>
              <a:t>Front. human </a:t>
            </a:r>
            <a:r>
              <a:rPr lang="en-US" sz="1200" i="1" dirty="0" err="1">
                <a:latin typeface="Montserrat" pitchFamily="2" charset="77"/>
              </a:rPr>
              <a:t>neurosci</a:t>
            </a:r>
            <a:r>
              <a:rPr lang="en-US" sz="1200" i="1" dirty="0">
                <a:latin typeface="Montserrat" pitchFamily="2" charset="77"/>
              </a:rPr>
              <a:t>.</a:t>
            </a:r>
            <a:r>
              <a:rPr lang="en-US" sz="1200" dirty="0">
                <a:latin typeface="Montserrat" pitchFamily="2" charset="77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98037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C288B-931E-C9B2-FA64-408B4686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62D5-B0DD-9C32-0CB4-C5281E8F3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functional connectivity?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67D25-189B-E2BC-DFEB-15E67D7C6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287" y="1598808"/>
            <a:ext cx="5156549" cy="4041775"/>
          </a:xfrm>
        </p:spPr>
        <p:txBody>
          <a:bodyPr>
            <a:normAutofit/>
          </a:bodyPr>
          <a:lstStyle/>
          <a:p>
            <a:r>
              <a:rPr lang="en-US" dirty="0"/>
              <a:t>Correlation of signals from distinct regions of the brain</a:t>
            </a:r>
          </a:p>
          <a:p>
            <a:pPr lvl="1"/>
            <a:r>
              <a:rPr lang="en-US" dirty="0"/>
              <a:t>Often measured with functional magnetic resonance imaging (fMRI) in the resting state</a:t>
            </a:r>
          </a:p>
          <a:p>
            <a:pPr lvl="1"/>
            <a:r>
              <a:rPr lang="en-US" dirty="0"/>
              <a:t>Associated with brain state, clinical phenotype</a:t>
            </a:r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22FAE530-3A16-FD00-DF08-FE65D8C7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1" y="1690687"/>
            <a:ext cx="57912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1C118-AC59-3D48-72D4-87064F127612}"/>
              </a:ext>
            </a:extLst>
          </p:cNvPr>
          <p:cNvSpPr txBox="1"/>
          <p:nvPr/>
        </p:nvSpPr>
        <p:spPr>
          <a:xfrm>
            <a:off x="7115993" y="5259192"/>
            <a:ext cx="40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Rogers </a:t>
            </a:r>
            <a:r>
              <a:rPr lang="en-US" sz="1200" i="1" dirty="0" err="1">
                <a:latin typeface="Montserrat" pitchFamily="2" charset="77"/>
              </a:rPr>
              <a:t>Magn</a:t>
            </a:r>
            <a:r>
              <a:rPr lang="en-US" sz="1200" i="1" dirty="0">
                <a:latin typeface="Montserrat" pitchFamily="2" charset="77"/>
              </a:rPr>
              <a:t>. </a:t>
            </a:r>
            <a:r>
              <a:rPr lang="en-US" sz="1200" i="1" dirty="0" err="1">
                <a:latin typeface="Montserrat" pitchFamily="2" charset="77"/>
              </a:rPr>
              <a:t>Reson</a:t>
            </a:r>
            <a:r>
              <a:rPr lang="en-US" sz="1200" i="1" dirty="0">
                <a:latin typeface="Montserrat" pitchFamily="2" charset="77"/>
              </a:rPr>
              <a:t>. Imaging</a:t>
            </a:r>
            <a:r>
              <a:rPr lang="en-US" sz="1200" dirty="0">
                <a:latin typeface="Montserrat" pitchFamily="2" charset="77"/>
              </a:rPr>
              <a:t> 2007</a:t>
            </a:r>
          </a:p>
          <a:p>
            <a:r>
              <a:rPr lang="en-US" sz="1200" dirty="0">
                <a:latin typeface="Montserrat" pitchFamily="2" charset="77"/>
              </a:rPr>
              <a:t>Van Den Heuvel </a:t>
            </a:r>
            <a:r>
              <a:rPr lang="en-US" sz="1200" i="1" dirty="0">
                <a:latin typeface="Montserrat" pitchFamily="2" charset="77"/>
              </a:rPr>
              <a:t>ENP</a:t>
            </a:r>
            <a:r>
              <a:rPr lang="en-US" sz="1200" dirty="0">
                <a:latin typeface="Montserrat" pitchFamily="2" charset="77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63905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A564-4BC4-8CD5-319D-074E497B3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FBD8-BEBC-4A2D-EE86-4B8B6EEA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known about FUS and functional connectivity?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9BF90-1148-8DDC-455F-ED0E2C45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724" y="1316611"/>
            <a:ext cx="5545898" cy="814387"/>
          </a:xfrm>
        </p:spPr>
        <p:txBody>
          <a:bodyPr/>
          <a:lstStyle/>
          <a:p>
            <a:r>
              <a:rPr lang="en-US" dirty="0"/>
              <a:t>FUS increases connectivity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4A4E6-E8F2-1219-7322-383B68FCD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738" y="2151780"/>
            <a:ext cx="5371274" cy="3926901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Chou </a:t>
            </a:r>
            <a:r>
              <a:rPr lang="en-US" sz="2000" i="1" dirty="0"/>
              <a:t>Brain Stim.</a:t>
            </a:r>
            <a:r>
              <a:rPr lang="en-US" sz="2000" dirty="0"/>
              <a:t> 2024* (human)</a:t>
            </a:r>
          </a:p>
          <a:p>
            <a:r>
              <a:rPr lang="en-US" sz="2000" dirty="0" err="1"/>
              <a:t>Verhagen</a:t>
            </a:r>
            <a:r>
              <a:rPr lang="en-US" sz="2000" dirty="0"/>
              <a:t> </a:t>
            </a:r>
            <a:r>
              <a:rPr lang="en-US" sz="2000" i="1" dirty="0" err="1"/>
              <a:t>eLife</a:t>
            </a:r>
            <a:r>
              <a:rPr lang="en-US" sz="2000" dirty="0"/>
              <a:t> 2019 (monkey, offline)</a:t>
            </a:r>
          </a:p>
          <a:p>
            <a:r>
              <a:rPr lang="en-US" sz="2000" dirty="0" err="1"/>
              <a:t>Yaakub</a:t>
            </a:r>
            <a:r>
              <a:rPr lang="en-US" sz="2000" dirty="0"/>
              <a:t> </a:t>
            </a:r>
            <a:r>
              <a:rPr lang="en-US" sz="2000" i="1" dirty="0"/>
              <a:t>Nat. </a:t>
            </a:r>
            <a:r>
              <a:rPr lang="en-US" sz="2000" i="1" dirty="0" err="1"/>
              <a:t>Commun</a:t>
            </a:r>
            <a:r>
              <a:rPr lang="en-US" sz="2000" i="1" dirty="0"/>
              <a:t>.</a:t>
            </a:r>
            <a:r>
              <a:rPr lang="en-US" sz="2000" dirty="0"/>
              <a:t> 2023 (human)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* Some connections strengthen, some weaken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D92DB-23A7-043E-458F-4812DD158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16611"/>
            <a:ext cx="5414374" cy="814387"/>
          </a:xfrm>
        </p:spPr>
        <p:txBody>
          <a:bodyPr/>
          <a:lstStyle/>
          <a:p>
            <a:r>
              <a:rPr lang="en-US" dirty="0"/>
              <a:t>FUS reduces connectivity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3D8A5-E0A5-C5ED-D6FF-7C6B2D8E1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0999"/>
            <a:ext cx="5414374" cy="368458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Chou Brain Stim. 2024* (human)</a:t>
            </a:r>
          </a:p>
          <a:p>
            <a:r>
              <a:rPr lang="en-US" sz="2000" dirty="0"/>
              <a:t>Lord </a:t>
            </a:r>
            <a:r>
              <a:rPr lang="en-US" sz="2000" i="1" dirty="0"/>
              <a:t>Front. Hum. </a:t>
            </a:r>
            <a:r>
              <a:rPr lang="en-US" sz="2000" i="1" dirty="0" err="1"/>
              <a:t>Neurosci</a:t>
            </a:r>
            <a:r>
              <a:rPr lang="en-US" sz="2000" i="1" dirty="0"/>
              <a:t>. </a:t>
            </a:r>
            <a:r>
              <a:rPr lang="en-US" sz="2000" dirty="0"/>
              <a:t>2024 (human)</a:t>
            </a:r>
          </a:p>
          <a:p>
            <a:r>
              <a:rPr lang="en-US" sz="2000" dirty="0"/>
              <a:t>Kuhn </a:t>
            </a:r>
            <a:r>
              <a:rPr lang="en-US" sz="2000" i="1" dirty="0"/>
              <a:t>Front. Neural Circuits </a:t>
            </a:r>
            <a:r>
              <a:rPr lang="en-US" sz="2000" dirty="0"/>
              <a:t>2023 (human)</a:t>
            </a:r>
          </a:p>
          <a:p>
            <a:r>
              <a:rPr lang="en-US" sz="2000" dirty="0"/>
              <a:t>Zhang </a:t>
            </a:r>
            <a:r>
              <a:rPr lang="en-US" sz="2000" i="1" dirty="0"/>
              <a:t>Brain Sci</a:t>
            </a:r>
            <a:r>
              <a:rPr lang="en-US" sz="2000" dirty="0"/>
              <a:t> 2021</a:t>
            </a:r>
          </a:p>
          <a:p>
            <a:r>
              <a:rPr lang="en-US" sz="2000" dirty="0"/>
              <a:t>Sanguinetti </a:t>
            </a:r>
            <a:r>
              <a:rPr lang="en-US" sz="2000" i="1" dirty="0"/>
              <a:t>Front. Hum. </a:t>
            </a:r>
            <a:r>
              <a:rPr lang="en-US" sz="2000" i="1" dirty="0" err="1"/>
              <a:t>Neurosci</a:t>
            </a:r>
            <a:r>
              <a:rPr lang="en-US" sz="2000" i="1" dirty="0"/>
              <a:t>. </a:t>
            </a:r>
            <a:r>
              <a:rPr lang="en-US" sz="2000" dirty="0"/>
              <a:t>2020 (human)</a:t>
            </a:r>
          </a:p>
          <a:p>
            <a:r>
              <a:rPr lang="en-US" sz="2000" dirty="0"/>
              <a:t>Meng </a:t>
            </a:r>
            <a:r>
              <a:rPr lang="en-US" sz="2000" i="1" dirty="0"/>
              <a:t>Neuroimage</a:t>
            </a:r>
            <a:r>
              <a:rPr lang="en-US" sz="2000" dirty="0"/>
              <a:t> 2019 (human Alzheimer BBB)</a:t>
            </a:r>
          </a:p>
          <a:p>
            <a:r>
              <a:rPr lang="en-US" sz="2000" dirty="0"/>
              <a:t>Todd </a:t>
            </a:r>
            <a:r>
              <a:rPr lang="en-US" sz="2000" i="1" dirty="0"/>
              <a:t>Neuroimage</a:t>
            </a:r>
            <a:r>
              <a:rPr lang="en-US" sz="2000" dirty="0"/>
              <a:t> 2018 (rat)</a:t>
            </a:r>
          </a:p>
        </p:txBody>
      </p:sp>
    </p:spTree>
    <p:extLst>
      <p:ext uri="{BB962C8B-B14F-4D97-AF65-F5344CB8AC3E}">
        <p14:creationId xmlns:p14="http://schemas.microsoft.com/office/powerpoint/2010/main" val="237091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ACABA-0B30-4FF5-9661-4B3D503B7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A122-7EBC-AE03-3348-F28E7EF1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20" y="89371"/>
            <a:ext cx="10960274" cy="1325563"/>
          </a:xfrm>
        </p:spPr>
        <p:txBody>
          <a:bodyPr/>
          <a:lstStyle/>
          <a:p>
            <a:r>
              <a:rPr lang="en-US" dirty="0"/>
              <a:t>Experimental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CAEA2-5E83-B9FC-417E-DAF0CB051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63" y="1169343"/>
            <a:ext cx="10960274" cy="4041775"/>
          </a:xfrm>
        </p:spPr>
        <p:txBody>
          <a:bodyPr/>
          <a:lstStyle/>
          <a:p>
            <a:r>
              <a:rPr lang="en-US" dirty="0"/>
              <a:t>Can </a:t>
            </a:r>
            <a:r>
              <a:rPr lang="en-US" dirty="0" err="1"/>
              <a:t>tFUS</a:t>
            </a:r>
            <a:r>
              <a:rPr lang="en-US" dirty="0"/>
              <a:t> reliably modulate the activity of a clinically-relevant, deep brain region ?</a:t>
            </a:r>
          </a:p>
        </p:txBody>
      </p:sp>
      <p:pic>
        <p:nvPicPr>
          <p:cNvPr id="1026" name="Picture 2" descr="An Introduction to Transcranial Focused Ultrasound Neuromodulation">
            <a:extLst>
              <a:ext uri="{FF2B5EF4-FFF2-40B4-BE49-F238E27FC236}">
                <a16:creationId xmlns:a16="http://schemas.microsoft.com/office/drawing/2014/main" id="{DC447349-B223-A0C9-5941-A10FE3E47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" y="2515500"/>
            <a:ext cx="4047403" cy="235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F82F20-43A6-9223-CBA1-3679E1F4D5BB}"/>
              </a:ext>
            </a:extLst>
          </p:cNvPr>
          <p:cNvSpPr/>
          <p:nvPr/>
        </p:nvSpPr>
        <p:spPr>
          <a:xfrm>
            <a:off x="5779244" y="6217034"/>
            <a:ext cx="459026" cy="460506"/>
          </a:xfrm>
          <a:prstGeom prst="ellipse">
            <a:avLst/>
          </a:prstGeom>
          <a:solidFill>
            <a:srgbClr val="FF0000">
              <a:alpha val="0"/>
            </a:srgbClr>
          </a:solidFill>
          <a:ln w="60325">
            <a:solidFill>
              <a:srgbClr val="FF0000">
                <a:alpha val="81867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A7CDE-1010-B999-0146-D7529E96210A}"/>
              </a:ext>
            </a:extLst>
          </p:cNvPr>
          <p:cNvSpPr txBox="1"/>
          <p:nvPr/>
        </p:nvSpPr>
        <p:spPr>
          <a:xfrm>
            <a:off x="4844370" y="630820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Target</a:t>
            </a:r>
          </a:p>
        </p:txBody>
      </p:sp>
      <p:pic>
        <p:nvPicPr>
          <p:cNvPr id="1032" name="Picture 8" descr="1.5T MRI Scanner - Siemens Healthineers USA">
            <a:extLst>
              <a:ext uri="{FF2B5EF4-FFF2-40B4-BE49-F238E27FC236}">
                <a16:creationId xmlns:a16="http://schemas.microsoft.com/office/drawing/2014/main" id="{746F0FA2-0D75-EC9D-A00F-4BB03150B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1" r="1919"/>
          <a:stretch/>
        </p:blipFill>
        <p:spPr bwMode="auto">
          <a:xfrm>
            <a:off x="6235874" y="2634584"/>
            <a:ext cx="2913353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ting-state functional connectivity - Iconeus">
            <a:extLst>
              <a:ext uri="{FF2B5EF4-FFF2-40B4-BE49-F238E27FC236}">
                <a16:creationId xmlns:a16="http://schemas.microsoft.com/office/drawing/2014/main" id="{3F69FA59-3A1B-F3E5-4406-4A8E6321B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1"/>
          <a:stretch/>
        </p:blipFill>
        <p:spPr bwMode="auto">
          <a:xfrm>
            <a:off x="9325802" y="2565604"/>
            <a:ext cx="2498483" cy="23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the brain&#10;&#10;Description automatically generated">
            <a:extLst>
              <a:ext uri="{FF2B5EF4-FFF2-40B4-BE49-F238E27FC236}">
                <a16:creationId xmlns:a16="http://schemas.microsoft.com/office/drawing/2014/main" id="{1C0AA758-A05E-9F8B-B880-DF3460871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517" y="2515500"/>
            <a:ext cx="1969069" cy="2582884"/>
          </a:xfrm>
          <a:prstGeom prst="rect">
            <a:avLst/>
          </a:prstGeom>
          <a:solidFill>
            <a:srgbClr val="FF0000">
              <a:alpha val="55002"/>
            </a:srgbClr>
          </a:solidFill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8F70635-1B71-D7C0-FB71-92510AC6F43D}"/>
              </a:ext>
            </a:extLst>
          </p:cNvPr>
          <p:cNvSpPr/>
          <p:nvPr/>
        </p:nvSpPr>
        <p:spPr>
          <a:xfrm>
            <a:off x="5139946" y="3986627"/>
            <a:ext cx="747386" cy="713983"/>
          </a:xfrm>
          <a:prstGeom prst="ellipse">
            <a:avLst/>
          </a:prstGeom>
          <a:solidFill>
            <a:srgbClr val="FF0000">
              <a:alpha val="0"/>
            </a:srgbClr>
          </a:solidFill>
          <a:ln w="60325">
            <a:solidFill>
              <a:srgbClr val="FF0000">
                <a:alpha val="81867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BF647-EEB9-9510-97D2-956EE51FCCC7}"/>
              </a:ext>
            </a:extLst>
          </p:cNvPr>
          <p:cNvSpPr txBox="1"/>
          <p:nvPr/>
        </p:nvSpPr>
        <p:spPr>
          <a:xfrm>
            <a:off x="9111649" y="219627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Functional Connectivity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4B5C9-8478-059D-762A-6DC5B713FF16}"/>
              </a:ext>
            </a:extLst>
          </p:cNvPr>
          <p:cNvSpPr txBox="1"/>
          <p:nvPr/>
        </p:nvSpPr>
        <p:spPr>
          <a:xfrm>
            <a:off x="6690698" y="219627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fMRI BOLD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4825B-327B-7B54-60F0-59707649B2AA}"/>
              </a:ext>
            </a:extLst>
          </p:cNvPr>
          <p:cNvSpPr txBox="1"/>
          <p:nvPr/>
        </p:nvSpPr>
        <p:spPr>
          <a:xfrm>
            <a:off x="3722455" y="218767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ontserrat" pitchFamily="2" charset="77"/>
              </a:rPr>
              <a:t>Subgenual</a:t>
            </a:r>
            <a:r>
              <a:rPr lang="en-US" dirty="0">
                <a:latin typeface="Montserrat" pitchFamily="2" charset="77"/>
              </a:rPr>
              <a:t> cingulate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591BE-B70A-287C-0D95-72D3CE0F52C9}"/>
              </a:ext>
            </a:extLst>
          </p:cNvPr>
          <p:cNvSpPr txBox="1"/>
          <p:nvPr/>
        </p:nvSpPr>
        <p:spPr>
          <a:xfrm>
            <a:off x="796995" y="213757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ontserrat" pitchFamily="2" charset="77"/>
              </a:rPr>
              <a:t>tFUS</a:t>
            </a: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582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10632-A50F-FA5B-4115-ABA9435E7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BF43-E585-DB42-896B-A015BF8A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18151-9D66-5A60-5211-B7B75003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25" y="1408112"/>
            <a:ext cx="4966047" cy="4041775"/>
          </a:xfrm>
        </p:spPr>
        <p:txBody>
          <a:bodyPr>
            <a:noAutofit/>
          </a:bodyPr>
          <a:lstStyle/>
          <a:p>
            <a:r>
              <a:rPr lang="en-US" sz="2400" b="1" i="1" dirty="0"/>
              <a:t>N=16 </a:t>
            </a:r>
            <a:r>
              <a:rPr lang="en-US" sz="2400" dirty="0"/>
              <a:t>healthy human adults (within-subjects, active/sham)</a:t>
            </a:r>
          </a:p>
          <a:p>
            <a:r>
              <a:rPr lang="en-US" sz="2400" b="1" dirty="0"/>
              <a:t>FUS</a:t>
            </a:r>
            <a:r>
              <a:rPr lang="en-US" sz="2400" dirty="0"/>
              <a:t>: 0.5 MHz, </a:t>
            </a:r>
            <a:r>
              <a:rPr lang="en-US" sz="2400" i="1" dirty="0" err="1"/>
              <a:t>I</a:t>
            </a:r>
            <a:r>
              <a:rPr lang="en-US" sz="1600" i="1" baseline="-25000" dirty="0" err="1"/>
              <a:t>spta</a:t>
            </a:r>
            <a:r>
              <a:rPr lang="en-US" sz="2400" i="1" baseline="-25000" dirty="0"/>
              <a:t> </a:t>
            </a:r>
            <a:r>
              <a:rPr lang="en-US" sz="2400" i="1" dirty="0"/>
              <a:t>= </a:t>
            </a:r>
            <a:r>
              <a:rPr lang="en-US" sz="2400" dirty="0"/>
              <a:t>667 </a:t>
            </a:r>
            <a:r>
              <a:rPr lang="en-US" sz="2400" dirty="0" err="1"/>
              <a:t>mW</a:t>
            </a:r>
            <a:r>
              <a:rPr lang="en-US" sz="2400" dirty="0"/>
              <a:t>/cm</a:t>
            </a:r>
            <a:r>
              <a:rPr lang="en-US" sz="2400" baseline="30000" dirty="0"/>
              <a:t>2</a:t>
            </a:r>
            <a:r>
              <a:rPr lang="en-US" sz="2400" dirty="0"/>
              <a:t>, 5 x 20 s with 40 s ISI</a:t>
            </a:r>
          </a:p>
          <a:p>
            <a:r>
              <a:rPr lang="en-US" sz="2400" b="1" dirty="0"/>
              <a:t>Target</a:t>
            </a:r>
            <a:r>
              <a:rPr lang="en-US" sz="2400" dirty="0"/>
              <a:t>: </a:t>
            </a:r>
            <a:r>
              <a:rPr lang="en-US" sz="2400" dirty="0" err="1"/>
              <a:t>subgenual</a:t>
            </a:r>
            <a:r>
              <a:rPr lang="en-US" sz="2400" dirty="0"/>
              <a:t> anterior cingulate (</a:t>
            </a:r>
            <a:r>
              <a:rPr lang="en-US" sz="2400" dirty="0" err="1"/>
              <a:t>sgACC</a:t>
            </a:r>
            <a:r>
              <a:rPr lang="en-US" sz="2400" dirty="0"/>
              <a:t>)</a:t>
            </a:r>
          </a:p>
          <a:p>
            <a:r>
              <a:rPr lang="en-US" sz="2400" b="1" dirty="0"/>
              <a:t>Outcome measure</a:t>
            </a:r>
            <a:r>
              <a:rPr lang="en-US" sz="2400" dirty="0"/>
              <a:t>: fMRI BOLD functional connectivity with target</a:t>
            </a:r>
          </a:p>
        </p:txBody>
      </p:sp>
      <p:pic>
        <p:nvPicPr>
          <p:cNvPr id="6" name="Picture 5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B4922C5E-5AD2-A8AF-09D4-FD928642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72" y="1533372"/>
            <a:ext cx="6540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9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9A04-6C2E-9065-5D6A-EAC50909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01" y="365125"/>
            <a:ext cx="11271290" cy="1325563"/>
          </a:xfrm>
        </p:spPr>
        <p:txBody>
          <a:bodyPr/>
          <a:lstStyle/>
          <a:p>
            <a:r>
              <a:rPr lang="en-US" dirty="0"/>
              <a:t>Brain-wide connectivity tends to increase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213EA-B0FA-50C0-082E-3D91157BD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6533" y="1380400"/>
            <a:ext cx="3858017" cy="814387"/>
          </a:xfrm>
        </p:spPr>
        <p:txBody>
          <a:bodyPr/>
          <a:lstStyle/>
          <a:p>
            <a:pPr algn="ctr"/>
            <a:r>
              <a:rPr lang="en-US" dirty="0"/>
              <a:t>Change in FC </a:t>
            </a:r>
            <a:r>
              <a:rPr lang="en-US" i="1" dirty="0"/>
              <a:t>during</a:t>
            </a:r>
            <a:r>
              <a:rPr lang="en-US" dirty="0"/>
              <a:t> stimulation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B0374-4FEE-5190-2851-97B48BB8C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40872" y="1360414"/>
            <a:ext cx="3482235" cy="814387"/>
          </a:xfrm>
        </p:spPr>
        <p:txBody>
          <a:bodyPr/>
          <a:lstStyle/>
          <a:p>
            <a:pPr algn="ctr"/>
            <a:r>
              <a:rPr lang="en-US" dirty="0"/>
              <a:t>Change in FC </a:t>
            </a:r>
            <a:r>
              <a:rPr lang="en-US" i="1" dirty="0"/>
              <a:t>after</a:t>
            </a:r>
            <a:r>
              <a:rPr lang="en-US" dirty="0"/>
              <a:t> stimulation</a:t>
            </a:r>
          </a:p>
        </p:txBody>
      </p:sp>
      <p:pic>
        <p:nvPicPr>
          <p:cNvPr id="16" name="Content Placeholder 1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9DEA141-6770-75E4-D772-7B55F72B26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6301" y="2154019"/>
            <a:ext cx="7867264" cy="3933631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FC1F95C-BB5A-E1C9-E32F-BF095CA74C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8564869"/>
                  </p:ext>
                </p:extLst>
              </p:nvPr>
            </p:nvGraphicFramePr>
            <p:xfrm>
              <a:off x="8718587" y="2909455"/>
              <a:ext cx="3179004" cy="1917909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059668">
                      <a:extLst>
                        <a:ext uri="{9D8B030D-6E8A-4147-A177-3AD203B41FA5}">
                          <a16:colId xmlns:a16="http://schemas.microsoft.com/office/drawing/2014/main" val="2609570487"/>
                        </a:ext>
                      </a:extLst>
                    </a:gridCol>
                    <a:gridCol w="1059668">
                      <a:extLst>
                        <a:ext uri="{9D8B030D-6E8A-4147-A177-3AD203B41FA5}">
                          <a16:colId xmlns:a16="http://schemas.microsoft.com/office/drawing/2014/main" val="380202976"/>
                        </a:ext>
                      </a:extLst>
                    </a:gridCol>
                    <a:gridCol w="1059668">
                      <a:extLst>
                        <a:ext uri="{9D8B030D-6E8A-4147-A177-3AD203B41FA5}">
                          <a16:colId xmlns:a16="http://schemas.microsoft.com/office/drawing/2014/main" val="3830207463"/>
                        </a:ext>
                      </a:extLst>
                    </a:gridCol>
                  </a:tblGrid>
                  <a:tr h="637749">
                    <a:tc>
                      <a:txBody>
                        <a:bodyPr/>
                        <a:lstStyle/>
                        <a:p>
                          <a:endParaRPr lang="en-US" b="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Montserrat" pitchFamily="2" charset="77"/>
                            </a:rPr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Montserrat" pitchFamily="2" charset="77"/>
                            </a:rPr>
                            <a:t>Sham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158113"/>
                      </a:ext>
                    </a:extLst>
                  </a:tr>
                  <a:tr h="517889">
                    <a:tc>
                      <a:txBody>
                        <a:bodyPr/>
                        <a:lstStyle/>
                        <a:p>
                          <a:r>
                            <a:rPr lang="en-US" b="0" i="1" dirty="0">
                              <a:latin typeface="Montserrat" pitchFamily="2" charset="77"/>
                            </a:rPr>
                            <a:t>During FUS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Montserrat" pitchFamily="2" charset="77"/>
                            </a:rPr>
                            <a:t>7.4% </a:t>
                          </a:r>
                          <a14:m>
                            <m:oMath xmlns:m="http://schemas.openxmlformats.org/officeDocument/2006/math"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b="1" i="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>
                              <a:latin typeface="Montserrat" pitchFamily="2" charset="77"/>
                            </a:rPr>
                            <a:t>3.0%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b="1" dirty="0">
                            <a:latin typeface="Montserrat" pitchFamily="2" charset="77"/>
                          </a:endParaRPr>
                        </a:p>
                        <a:p>
                          <a:endParaRPr lang="en-US" b="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6957852"/>
                      </a:ext>
                    </a:extLst>
                  </a:tr>
                  <a:tr h="517889">
                    <a:tc>
                      <a:txBody>
                        <a:bodyPr/>
                        <a:lstStyle/>
                        <a:p>
                          <a:r>
                            <a:rPr lang="en-US" b="0" i="1" dirty="0">
                              <a:latin typeface="Montserrat" pitchFamily="2" charset="77"/>
                            </a:rPr>
                            <a:t>After FUS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>
                              <a:latin typeface="Montserrat" pitchFamily="2" charset="77"/>
                            </a:rPr>
                            <a:t>15.3%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b="0" dirty="0">
                            <a:latin typeface="Montserrat" pitchFamily="2" charset="77"/>
                          </a:endParaRPr>
                        </a:p>
                        <a:p>
                          <a:endParaRPr lang="en-US" b="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>
                              <a:latin typeface="Montserrat" pitchFamily="2" charset="77"/>
                            </a:rPr>
                            <a:t>3.8%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endParaRPr lang="en-US" b="1" dirty="0">
                            <a:latin typeface="Montserrat" pitchFamily="2" charset="77"/>
                          </a:endParaRPr>
                        </a:p>
                        <a:p>
                          <a:endParaRPr lang="en-US" b="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15236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FC1F95C-BB5A-E1C9-E32F-BF095CA74C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8564869"/>
                  </p:ext>
                </p:extLst>
              </p:nvPr>
            </p:nvGraphicFramePr>
            <p:xfrm>
              <a:off x="8718587" y="2909455"/>
              <a:ext cx="3179004" cy="1917909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1059668">
                      <a:extLst>
                        <a:ext uri="{9D8B030D-6E8A-4147-A177-3AD203B41FA5}">
                          <a16:colId xmlns:a16="http://schemas.microsoft.com/office/drawing/2014/main" val="2609570487"/>
                        </a:ext>
                      </a:extLst>
                    </a:gridCol>
                    <a:gridCol w="1059668">
                      <a:extLst>
                        <a:ext uri="{9D8B030D-6E8A-4147-A177-3AD203B41FA5}">
                          <a16:colId xmlns:a16="http://schemas.microsoft.com/office/drawing/2014/main" val="380202976"/>
                        </a:ext>
                      </a:extLst>
                    </a:gridCol>
                    <a:gridCol w="1059668">
                      <a:extLst>
                        <a:ext uri="{9D8B030D-6E8A-4147-A177-3AD203B41FA5}">
                          <a16:colId xmlns:a16="http://schemas.microsoft.com/office/drawing/2014/main" val="3830207463"/>
                        </a:ext>
                      </a:extLst>
                    </a:gridCol>
                  </a:tblGrid>
                  <a:tr h="637749">
                    <a:tc>
                      <a:txBody>
                        <a:bodyPr/>
                        <a:lstStyle/>
                        <a:p>
                          <a:endParaRPr lang="en-US" b="0" dirty="0">
                            <a:latin typeface="Montserrat" pitchFamily="2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Montserrat" pitchFamily="2" charset="77"/>
                            </a:rPr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latin typeface="Montserrat" pitchFamily="2" charset="77"/>
                            </a:rPr>
                            <a:t>Sham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1581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0" i="1" dirty="0">
                              <a:latin typeface="Montserrat" pitchFamily="2" charset="77"/>
                            </a:rPr>
                            <a:t>During FUS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410" t="-106000" r="-102410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6000" r="-1190" b="-1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95785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0" i="1" dirty="0">
                              <a:latin typeface="Montserrat" pitchFamily="2" charset="77"/>
                            </a:rPr>
                            <a:t>After FUS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410" t="-201961" r="-102410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1961" r="-1190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5236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7664AE3-4F9A-F291-5BF1-7973D9EBC6D0}"/>
              </a:ext>
            </a:extLst>
          </p:cNvPr>
          <p:cNvSpPr txBox="1">
            <a:spLocks/>
          </p:cNvSpPr>
          <p:nvPr/>
        </p:nvSpPr>
        <p:spPr>
          <a:xfrm>
            <a:off x="8591955" y="2108560"/>
            <a:ext cx="3482235" cy="814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6D0FF"/>
              </a:buClr>
              <a:buFont typeface="Arial" panose="020B0604020202020204" pitchFamily="34" charset="0"/>
              <a:buNone/>
              <a:defRPr sz="2400" b="1" kern="1200">
                <a:solidFill>
                  <a:srgbClr val="06D0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None/>
              <a:defRPr sz="2000" b="1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None/>
              <a:defRPr sz="1800" b="1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None/>
              <a:defRPr sz="1600" b="1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6D0FF"/>
              </a:buClr>
              <a:buFont typeface="Arial" panose="020B0604020202020204" pitchFamily="34" charset="0"/>
              <a:buNone/>
              <a:defRPr sz="1600" b="1" kern="1200">
                <a:solidFill>
                  <a:srgbClr val="002259"/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Mean effect size</a:t>
            </a:r>
          </a:p>
        </p:txBody>
      </p:sp>
    </p:spTree>
    <p:extLst>
      <p:ext uri="{BB962C8B-B14F-4D97-AF65-F5344CB8AC3E}">
        <p14:creationId xmlns:p14="http://schemas.microsoft.com/office/powerpoint/2010/main" val="42963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0DC8-B539-E863-5393-04C9DAA0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63" y="81346"/>
            <a:ext cx="10960274" cy="1325563"/>
          </a:xfrm>
        </p:spPr>
        <p:txBody>
          <a:bodyPr/>
          <a:lstStyle/>
          <a:p>
            <a:r>
              <a:rPr lang="en-US" dirty="0"/>
              <a:t>Connectivity with </a:t>
            </a:r>
            <a:r>
              <a:rPr lang="en-US" dirty="0" err="1"/>
              <a:t>sgACC</a:t>
            </a:r>
            <a:endParaRPr lang="en-US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8582E247-32B4-28E0-4B29-0AE275AA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06" y="1841472"/>
            <a:ext cx="4294288" cy="3925395"/>
          </a:xfrm>
          <a:prstGeom prst="rect">
            <a:avLst/>
          </a:prstGeom>
        </p:spPr>
      </p:pic>
      <p:pic>
        <p:nvPicPr>
          <p:cNvPr id="10" name="Picture 9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964104B4-79FA-F976-535F-3C9A2498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539" y="1841472"/>
            <a:ext cx="4175555" cy="3894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70D7A0-4DA7-C1DE-F39F-F9282D3F19C7}"/>
              </a:ext>
            </a:extLst>
          </p:cNvPr>
          <p:cNvSpPr txBox="1"/>
          <p:nvPr/>
        </p:nvSpPr>
        <p:spPr>
          <a:xfrm>
            <a:off x="1175906" y="1195141"/>
            <a:ext cx="471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Significant increase in connectivity during </a:t>
            </a:r>
            <a:r>
              <a:rPr lang="en-US" dirty="0" err="1">
                <a:latin typeface="Montserrat" pitchFamily="2" charset="77"/>
              </a:rPr>
              <a:t>tFUS</a:t>
            </a:r>
            <a:r>
              <a:rPr lang="en-US" dirty="0">
                <a:latin typeface="Montserrat" pitchFamily="2" charset="77"/>
              </a:rPr>
              <a:t> (t=2.32, p=0.034, n=16).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D5C77-A485-A832-8641-3D5890BAC583}"/>
              </a:ext>
            </a:extLst>
          </p:cNvPr>
          <p:cNvSpPr txBox="1"/>
          <p:nvPr/>
        </p:nvSpPr>
        <p:spPr>
          <a:xfrm>
            <a:off x="6840539" y="1213123"/>
            <a:ext cx="471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Significant increase in connectivity after </a:t>
            </a:r>
            <a:r>
              <a:rPr lang="en-US" dirty="0" err="1">
                <a:latin typeface="Montserrat" pitchFamily="2" charset="77"/>
              </a:rPr>
              <a:t>tFUS</a:t>
            </a:r>
            <a:r>
              <a:rPr lang="en-US" dirty="0">
                <a:latin typeface="Montserrat" pitchFamily="2" charset="77"/>
              </a:rPr>
              <a:t> (t=2.44, p=0.028, n=16). </a:t>
            </a:r>
          </a:p>
        </p:txBody>
      </p:sp>
    </p:spTree>
    <p:extLst>
      <p:ext uri="{BB962C8B-B14F-4D97-AF65-F5344CB8AC3E}">
        <p14:creationId xmlns:p14="http://schemas.microsoft.com/office/powerpoint/2010/main" val="2034273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0E8F4DF-3693-0047-921D-A5B435341302}" vid="{C012E72D-2DBB-C144-83DA-48873AFFA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45B53CF8C86149BB8BF6A8867D5A2C" ma:contentTypeVersion="15" ma:contentTypeDescription="Create a new document." ma:contentTypeScope="" ma:versionID="7418ab19f609c49c5093c8dc71d149a0">
  <xsd:schema xmlns:xsd="http://www.w3.org/2001/XMLSchema" xmlns:xs="http://www.w3.org/2001/XMLSchema" xmlns:p="http://schemas.microsoft.com/office/2006/metadata/properties" xmlns:ns2="0f1a4568-503d-4894-962e-34908a4525d6" xmlns:ns3="12e0cfed-c793-49bd-ac32-a80e049b4be7" targetNamespace="http://schemas.microsoft.com/office/2006/metadata/properties" ma:root="true" ma:fieldsID="4bd5aa2527758c1287a87b3c337ccc54" ns2:_="" ns3:_="">
    <xsd:import namespace="0f1a4568-503d-4894-962e-34908a4525d6"/>
    <xsd:import namespace="12e0cfed-c793-49bd-ac32-a80e049b4b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1a4568-503d-4894-962e-34908a4525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1749610-9a37-486f-a399-393d3d2fd1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0cfed-c793-49bd-ac32-a80e049b4be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19cf825-b1b8-4665-9128-bf88334d98a1}" ma:internalName="TaxCatchAll" ma:showField="CatchAllData" ma:web="12e0cfed-c793-49bd-ac32-a80e049b4b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f1a4568-503d-4894-962e-34908a4525d6">
      <Terms xmlns="http://schemas.microsoft.com/office/infopath/2007/PartnerControls"/>
    </lcf76f155ced4ddcb4097134ff3c332f>
    <TaxCatchAll xmlns="12e0cfed-c793-49bd-ac32-a80e049b4be7" xsi:nil="true"/>
  </documentManagement>
</p:properties>
</file>

<file path=customXml/itemProps1.xml><?xml version="1.0" encoding="utf-8"?>
<ds:datastoreItem xmlns:ds="http://schemas.openxmlformats.org/officeDocument/2006/customXml" ds:itemID="{D9D61DAD-2686-49CF-AF9D-23A5BE8006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88F62E-4C5C-4561-BFB5-2744199B96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1a4568-503d-4894-962e-34908a4525d6"/>
    <ds:schemaRef ds:uri="12e0cfed-c793-49bd-ac32-a80e049b4b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5A0509-BE96-41A0-B9DE-F6E8F3D66708}">
  <ds:schemaRefs>
    <ds:schemaRef ds:uri="http://schemas.microsoft.com/office/2006/metadata/properties"/>
    <ds:schemaRef ds:uri="http://schemas.microsoft.com/office/infopath/2007/PartnerControls"/>
    <ds:schemaRef ds:uri="81770fc5-d33a-49a9-9f6d-b0d49e8beceb"/>
    <ds:schemaRef ds:uri="1b6f9f76-b082-45a6-8d58-02e613d8f432"/>
    <ds:schemaRef ds:uri="0f1a4568-503d-4894-962e-34908a4525d6"/>
    <ds:schemaRef ds:uri="12e0cfed-c793-49bd-ac32-a80e049b4be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1629</TotalTime>
  <Words>580</Words>
  <Application>Microsoft Macintosh PowerPoint</Application>
  <PresentationFormat>Widescreen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Montserrat</vt:lpstr>
      <vt:lpstr>Montserrat Light</vt:lpstr>
      <vt:lpstr>Montserrat Medium</vt:lpstr>
      <vt:lpstr>Montserrat SemiBold</vt:lpstr>
      <vt:lpstr>Office Theme</vt:lpstr>
      <vt:lpstr>PowerPoint Presentation</vt:lpstr>
      <vt:lpstr>Mechanisms of Ultrasound-induced Changes in Brain Rhythms and Connectivity</vt:lpstr>
      <vt:lpstr>What is ultrasonic neuromodulation?</vt:lpstr>
      <vt:lpstr>What is functional connectivity?</vt:lpstr>
      <vt:lpstr>What is known about FUS and functional connectivity? </vt:lpstr>
      <vt:lpstr>Experimental question</vt:lpstr>
      <vt:lpstr>Our experiments</vt:lpstr>
      <vt:lpstr>Brain-wide connectivity tends to increase</vt:lpstr>
      <vt:lpstr>Connectivity with sgACC</vt:lpstr>
      <vt:lpstr>Dynamics of connectivity with sgACC</vt:lpstr>
      <vt:lpstr>Dynamics of BOLD during sonication</vt:lpstr>
      <vt:lpstr>Interpretations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Keri Kramer</dc:creator>
  <cp:lastModifiedBy>Jacek Dmochowski</cp:lastModifiedBy>
  <cp:revision>31</cp:revision>
  <dcterms:created xsi:type="dcterms:W3CDTF">2023-07-21T23:35:58Z</dcterms:created>
  <dcterms:modified xsi:type="dcterms:W3CDTF">2024-12-13T22:57:34Z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0x010100E645B53CF8C86149BB8BF6A8867D5A2C</vt:lpwstr>
  </property>
  <property fmtid="{D5CDD505-2E9C-101B-9397-08002B2CF9AE}" pid="3" name="MediaServiceImageTags">
    <vt:lpwstr/>
  </property>
</Properties>
</file>